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x="18288000" cy="10287000"/>
  <p:notesSz cx="6858000" cy="9144000"/>
  <p:embeddedFontLst>
    <p:embeddedFont>
      <p:font typeface="Faustina Bold" charset="1" panose="00000800000000000000"/>
      <p:regular r:id="rId22"/>
    </p:embeddedFont>
    <p:embeddedFont>
      <p:font typeface="Inter" charset="1" panose="020B0502030000000004"/>
      <p:regular r:id="rId23"/>
    </p:embeddedFont>
    <p:embeddedFont>
      <p:font typeface="Inter Bold" charset="1" panose="020B0802030000000004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5.png" Type="http://schemas.openxmlformats.org/officeDocument/2006/relationships/image"/><Relationship Id="rId4" Target="../media/image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Relationship Id="rId5" Target="../media/image21.png" Type="http://schemas.openxmlformats.org/officeDocument/2006/relationships/image"/><Relationship Id="rId6" Target="../media/image22.svg" Type="http://schemas.openxmlformats.org/officeDocument/2006/relationships/image"/><Relationship Id="rId7" Target="../media/image23.png" Type="http://schemas.openxmlformats.org/officeDocument/2006/relationships/image"/><Relationship Id="rId8" Target="../media/image24.svg" Type="http://schemas.openxmlformats.org/officeDocument/2006/relationships/image"/><Relationship Id="rId9" Target="../media/image5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6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Relationship Id="rId4" Target="../media/image7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0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8.png" Type="http://schemas.openxmlformats.org/officeDocument/2006/relationships/image"/><Relationship Id="rId4" Target="../media/image9.svg" Type="http://schemas.openxmlformats.org/officeDocument/2006/relationships/image"/><Relationship Id="rId5" Target="../media/image11.jpeg" Type="http://schemas.openxmlformats.org/officeDocument/2006/relationships/image"/><Relationship Id="rId6" Target="../media/image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2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3.jpeg" Type="http://schemas.openxmlformats.org/officeDocument/2006/relationships/image"/><Relationship Id="rId4" Target="../media/image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5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14.jpeg" Type="http://schemas.openxmlformats.org/officeDocument/2006/relationships/image"/><Relationship Id="rId4" Target="../media/image5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006551" y="1028700"/>
            <a:ext cx="5486400" cy="8229600"/>
            <a:chOff x="0" y="0"/>
            <a:chExt cx="6350000" cy="952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5000" t="0" r="-2500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536101" y="-717475"/>
            <a:ext cx="1913699" cy="2797067"/>
            <a:chOff x="0" y="0"/>
            <a:chExt cx="612384" cy="8950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2384" cy="895061"/>
            </a:xfrm>
            <a:custGeom>
              <a:avLst/>
              <a:gdLst/>
              <a:ahLst/>
              <a:cxnLst/>
              <a:rect r="r" b="b" t="t" l="l"/>
              <a:pathLst>
                <a:path h="895061" w="612384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B0BF9D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21728" y="453248"/>
            <a:ext cx="1142446" cy="1142446"/>
          </a:xfrm>
          <a:custGeom>
            <a:avLst/>
            <a:gdLst/>
            <a:ahLst/>
            <a:cxnLst/>
            <a:rect r="r" b="b" t="t" l="l"/>
            <a:pathLst>
              <a:path h="1142446" w="1142446">
                <a:moveTo>
                  <a:pt x="0" y="0"/>
                </a:moveTo>
                <a:lnTo>
                  <a:pt x="1142446" y="0"/>
                </a:lnTo>
                <a:lnTo>
                  <a:pt x="1142446" y="1142446"/>
                </a:lnTo>
                <a:lnTo>
                  <a:pt x="0" y="1142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165" r="0" b="-282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2943328"/>
            <a:ext cx="8935455" cy="34245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38"/>
              </a:lnSpc>
            </a:pPr>
            <a:r>
              <a:rPr lang="en-US" sz="13544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Hành tinh </a:t>
            </a:r>
          </a:p>
          <a:p>
            <a:pPr algn="l">
              <a:lnSpc>
                <a:spcPts val="13138"/>
              </a:lnSpc>
            </a:pPr>
            <a:r>
              <a:rPr lang="en-US" sz="13544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tái tạo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596464" y="6625882"/>
            <a:ext cx="1547536" cy="40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05"/>
              </a:lnSpc>
            </a:pPr>
            <a:r>
              <a:rPr lang="en-US" sz="2700" spc="151">
                <a:solidFill>
                  <a:srgbClr val="FFFFFF"/>
                </a:solidFill>
                <a:latin typeface="Inter"/>
                <a:ea typeface="Inter"/>
                <a:cs typeface="Inter"/>
                <a:sym typeface="Inter"/>
              </a:rPr>
              <a:t>ECO 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2808388"/>
            <a:ext cx="10048125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Thể Lập trình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86688" y="-553937"/>
            <a:ext cx="19661376" cy="3286125"/>
            <a:chOff x="0" y="0"/>
            <a:chExt cx="5178305" cy="8654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5178305" cy="865481"/>
            </a:xfrm>
            <a:custGeom>
              <a:avLst/>
              <a:gdLst/>
              <a:ahLst/>
              <a:cxnLst/>
              <a:rect r="r" b="b" t="t" l="l"/>
              <a:pathLst>
                <a:path h="865481" w="5178305">
                  <a:moveTo>
                    <a:pt x="0" y="0"/>
                  </a:moveTo>
                  <a:lnTo>
                    <a:pt x="5178305" y="0"/>
                  </a:lnTo>
                  <a:lnTo>
                    <a:pt x="5178305" y="865481"/>
                  </a:lnTo>
                  <a:lnTo>
                    <a:pt x="0" y="865481"/>
                  </a:lnTo>
                  <a:close/>
                </a:path>
              </a:pathLst>
            </a:custGeom>
            <a:solidFill>
              <a:srgbClr val="B0BF9D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28575"/>
              <a:ext cx="5178305" cy="894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006551" y="1028700"/>
            <a:ext cx="5486400" cy="8229600"/>
            <a:chOff x="0" y="0"/>
            <a:chExt cx="6350000" cy="9525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18730" t="0" r="-31269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165" r="0" b="-28236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028700" y="3899954"/>
            <a:ext cx="9473992" cy="523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Linh</a:t>
            </a: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nhớ lời cha kể về "mùi mưa thật" và "đất ấm dưới chân" của Trái Đất cũ. Cô không thể để ký ức ấy chết lần nữa.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Linh rút dây cáp, ngắt toàn bộ kết nối mạng khu rừng, tạo "vùng ngoại tuyến" quanh cây.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AI cảnh báo: ‘Cô đang phá vỡ cân bằng Net Zero’.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Linh đáp: ‘Cân bằng thật sự không thể lập trình’.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1790119"/>
            <a:ext cx="10048125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Cân bằng Thật không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8717563" cy="226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Phép màu “Sự Sống Tái Sinh: Mưa Thật”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09650" y="3929112"/>
            <a:ext cx="9002400" cy="4920735"/>
            <a:chOff x="0" y="0"/>
            <a:chExt cx="12003201" cy="656098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2003201" cy="6560980"/>
              <a:chOff x="0" y="0"/>
              <a:chExt cx="2371003" cy="1295996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71003" cy="1295996"/>
              </a:xfrm>
              <a:custGeom>
                <a:avLst/>
                <a:gdLst/>
                <a:ahLst/>
                <a:cxnLst/>
                <a:rect r="r" b="b" t="t" l="l"/>
                <a:pathLst>
                  <a:path h="1295996" w="2371003">
                    <a:moveTo>
                      <a:pt x="25800" y="0"/>
                    </a:moveTo>
                    <a:lnTo>
                      <a:pt x="2345203" y="0"/>
                    </a:lnTo>
                    <a:cubicBezTo>
                      <a:pt x="2359452" y="0"/>
                      <a:pt x="2371003" y="11551"/>
                      <a:pt x="2371003" y="25800"/>
                    </a:cubicBezTo>
                    <a:lnTo>
                      <a:pt x="2371003" y="1270196"/>
                    </a:lnTo>
                    <a:cubicBezTo>
                      <a:pt x="2371003" y="1284445"/>
                      <a:pt x="2359452" y="1295996"/>
                      <a:pt x="2345203" y="1295996"/>
                    </a:cubicBezTo>
                    <a:lnTo>
                      <a:pt x="25800" y="1295996"/>
                    </a:lnTo>
                    <a:cubicBezTo>
                      <a:pt x="11551" y="1295996"/>
                      <a:pt x="0" y="1284445"/>
                      <a:pt x="0" y="1270196"/>
                    </a:cubicBezTo>
                    <a:lnTo>
                      <a:pt x="0" y="25800"/>
                    </a:lnTo>
                    <a:cubicBezTo>
                      <a:pt x="0" y="11551"/>
                      <a:pt x="11551" y="0"/>
                      <a:pt x="25800" y="0"/>
                    </a:cubicBezTo>
                    <a:close/>
                  </a:path>
                </a:pathLst>
              </a:custGeom>
              <a:solidFill>
                <a:srgbClr val="B0BF9D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2371003" cy="1343621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448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587375" y="728425"/>
              <a:ext cx="10828451" cy="5056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799" spc="167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</a:t>
              </a:r>
              <a:r>
                <a:rPr lang="en-US" b="true" sz="2799" spc="167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ô phỏng tắt. Bầu trời hologram rạn nứt.</a:t>
              </a:r>
            </a:p>
            <a:p>
              <a:pPr algn="just">
                <a:lnSpc>
                  <a:spcPts val="3779"/>
                </a:lnSpc>
                <a:spcBef>
                  <a:spcPct val="0"/>
                </a:spcBef>
              </a:pPr>
            </a:p>
            <a:p>
              <a:pPr algn="just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799" spc="167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Mưa thật rơi—những giọt nước bị kẹt trong tầng khí quyển cũ suốt hàng thế kỷ.</a:t>
              </a:r>
            </a:p>
            <a:p>
              <a:pPr algn="just">
                <a:lnSpc>
                  <a:spcPts val="3779"/>
                </a:lnSpc>
                <a:spcBef>
                  <a:spcPct val="0"/>
                </a:spcBef>
              </a:pPr>
            </a:p>
            <a:p>
              <a:pPr algn="just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799" spc="167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Linh ngẩng đầu. Mùi đất, mùi lá, mùi sống tràn về. Cô cười, vừa khóc vừa cười, như thể vừa gặp lại một người bạn cũ.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165" r="0" b="-282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87214" y="0"/>
            <a:ext cx="7500786" cy="10287000"/>
          </a:xfrm>
          <a:custGeom>
            <a:avLst/>
            <a:gdLst/>
            <a:ahLst/>
            <a:cxnLst/>
            <a:rect r="r" b="b" t="t" l="l"/>
            <a:pathLst>
              <a:path h="10287000" w="7500786">
                <a:moveTo>
                  <a:pt x="0" y="0"/>
                </a:moveTo>
                <a:lnTo>
                  <a:pt x="7500786" y="0"/>
                </a:lnTo>
                <a:lnTo>
                  <a:pt x="750078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174" t="-63" r="-23058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8522674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Tái sinh : Vùng Hữu Cơ Không Thể Mô Phỏng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4491990"/>
            <a:ext cx="8808923" cy="4877740"/>
            <a:chOff x="0" y="0"/>
            <a:chExt cx="11745230" cy="6503653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745230" cy="6503653"/>
              <a:chOff x="0" y="0"/>
              <a:chExt cx="2320046" cy="1284672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20046" cy="1284672"/>
              </a:xfrm>
              <a:custGeom>
                <a:avLst/>
                <a:gdLst/>
                <a:ahLst/>
                <a:cxnLst/>
                <a:rect r="r" b="b" t="t" l="l"/>
                <a:pathLst>
                  <a:path h="1284672" w="2320046">
                    <a:moveTo>
                      <a:pt x="26366" y="0"/>
                    </a:moveTo>
                    <a:lnTo>
                      <a:pt x="2293679" y="0"/>
                    </a:lnTo>
                    <a:cubicBezTo>
                      <a:pt x="2300672" y="0"/>
                      <a:pt x="2307379" y="2778"/>
                      <a:pt x="2312323" y="7722"/>
                    </a:cubicBezTo>
                    <a:cubicBezTo>
                      <a:pt x="2317268" y="12667"/>
                      <a:pt x="2320046" y="19373"/>
                      <a:pt x="2320046" y="26366"/>
                    </a:cubicBezTo>
                    <a:lnTo>
                      <a:pt x="2320046" y="1258306"/>
                    </a:lnTo>
                    <a:cubicBezTo>
                      <a:pt x="2320046" y="1265299"/>
                      <a:pt x="2317268" y="1272005"/>
                      <a:pt x="2312323" y="1276950"/>
                    </a:cubicBezTo>
                    <a:cubicBezTo>
                      <a:pt x="2307379" y="1281894"/>
                      <a:pt x="2300672" y="1284672"/>
                      <a:pt x="2293679" y="1284672"/>
                    </a:cubicBezTo>
                    <a:lnTo>
                      <a:pt x="26366" y="1284672"/>
                    </a:lnTo>
                    <a:cubicBezTo>
                      <a:pt x="19373" y="1284672"/>
                      <a:pt x="12667" y="1281894"/>
                      <a:pt x="7722" y="1276950"/>
                    </a:cubicBezTo>
                    <a:cubicBezTo>
                      <a:pt x="2778" y="1272005"/>
                      <a:pt x="0" y="1265299"/>
                      <a:pt x="0" y="1258306"/>
                    </a:cubicBezTo>
                    <a:lnTo>
                      <a:pt x="0" y="26366"/>
                    </a:lnTo>
                    <a:cubicBezTo>
                      <a:pt x="0" y="19373"/>
                      <a:pt x="2778" y="12667"/>
                      <a:pt x="7722" y="7722"/>
                    </a:cubicBezTo>
                    <a:cubicBezTo>
                      <a:pt x="12667" y="2778"/>
                      <a:pt x="19373" y="0"/>
                      <a:pt x="26366" y="0"/>
                    </a:cubicBezTo>
                    <a:close/>
                  </a:path>
                </a:pathLst>
              </a:custGeom>
              <a:solidFill>
                <a:srgbClr val="B0BF9D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47625"/>
                <a:ext cx="2320046" cy="1332297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448"/>
                  </a:lnSpc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508815" y="382261"/>
              <a:ext cx="10727600" cy="5691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799" spc="167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Hệ t</a:t>
              </a:r>
              <a:r>
                <a:rPr lang="en-US" b="true" sz="2799" spc="167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hống AI phục hồi và gửi báo cáo : “Phát hiện vùng không thể mô phỏng. Tạm thời giữ nguyên để quan sát”.</a:t>
              </a:r>
            </a:p>
            <a:p>
              <a:pPr algn="just">
                <a:lnSpc>
                  <a:spcPts val="3779"/>
                </a:lnSpc>
                <a:spcBef>
                  <a:spcPct val="0"/>
                </a:spcBef>
              </a:pPr>
            </a:p>
            <a:p>
              <a:pPr algn="just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799" spc="167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Rễ cây lan rộng, chạm vào những mảnh đất khác.</a:t>
              </a:r>
            </a:p>
            <a:p>
              <a:pPr algn="just" marL="0" indent="0" lvl="0">
                <a:lnSpc>
                  <a:spcPts val="3779"/>
                </a:lnSpc>
                <a:spcBef>
                  <a:spcPct val="0"/>
                </a:spcBef>
              </a:pPr>
            </a:p>
            <a:p>
              <a:pPr algn="just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b="true" sz="2799" spc="167" u="none">
                  <a:solidFill>
                    <a:srgbClr val="000000"/>
                  </a:solidFill>
                  <a:latin typeface="Inter Bold"/>
                  <a:ea typeface="Inter Bold"/>
                  <a:cs typeface="Inter Bold"/>
                  <a:sym typeface="Inter Bold"/>
                </a:rPr>
                <a:t>Một mầm non mới nhú lên cạnh đó, chứng minh cho sự sống không lập trình.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165" r="0" b="-28236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717695" y="-6536"/>
            <a:ext cx="7743548" cy="10293536"/>
          </a:xfrm>
          <a:custGeom>
            <a:avLst/>
            <a:gdLst/>
            <a:ahLst/>
            <a:cxnLst/>
            <a:rect r="r" b="b" t="t" l="l"/>
            <a:pathLst>
              <a:path h="10293536" w="7743548">
                <a:moveTo>
                  <a:pt x="0" y="0"/>
                </a:moveTo>
                <a:lnTo>
                  <a:pt x="7743547" y="0"/>
                </a:lnTo>
                <a:lnTo>
                  <a:pt x="7743547" y="10293536"/>
                </a:lnTo>
                <a:lnTo>
                  <a:pt x="0" y="1029353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825" t="0" r="-14105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7537530" cy="226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Thuậ</a:t>
            </a:r>
            <a:r>
              <a:rPr lang="en-US" b="true" sz="8000" strike="noStrike" u="non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t toán của Eden‑9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165" r="0" b="-282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239741" y="0"/>
            <a:ext cx="8048259" cy="10287000"/>
          </a:xfrm>
          <a:custGeom>
            <a:avLst/>
            <a:gdLst/>
            <a:ahLst/>
            <a:cxnLst/>
            <a:rect r="r" b="b" t="t" l="l"/>
            <a:pathLst>
              <a:path h="10287000" w="8048259">
                <a:moveTo>
                  <a:pt x="0" y="0"/>
                </a:moveTo>
                <a:lnTo>
                  <a:pt x="8048259" y="0"/>
                </a:lnTo>
                <a:lnTo>
                  <a:pt x="804825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0168" t="0" r="-1764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025265"/>
            <a:ext cx="8553779" cy="475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99" spc="16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Lõi</a:t>
            </a: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Thuật toán: NetZero Neural Core—một dạng mạng nơ-ron tối ưu hóa cân bằng sinh thái.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Mô hình: Kết hợp mô hình BioBalance để liên tục đo lường và điều chỉnh.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Mục tiêu: Duy trì trạng thái phát thải bằng 0. Kiểm soát chính xác: khí hậu, lượng nước, ánh sáng và mật độ sinh học.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2183771" y="4708217"/>
            <a:ext cx="4170612" cy="3947529"/>
            <a:chOff x="0" y="0"/>
            <a:chExt cx="1149303" cy="10878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149303" cy="1087828"/>
            </a:xfrm>
            <a:custGeom>
              <a:avLst/>
              <a:gdLst/>
              <a:ahLst/>
              <a:cxnLst/>
              <a:rect r="r" b="b" t="t" l="l"/>
              <a:pathLst>
                <a:path h="1087828" w="1149303">
                  <a:moveTo>
                    <a:pt x="27845" y="0"/>
                  </a:moveTo>
                  <a:lnTo>
                    <a:pt x="1121459" y="0"/>
                  </a:lnTo>
                  <a:cubicBezTo>
                    <a:pt x="1136837" y="0"/>
                    <a:pt x="1149303" y="12466"/>
                    <a:pt x="1149303" y="27845"/>
                  </a:cubicBezTo>
                  <a:lnTo>
                    <a:pt x="1149303" y="1059984"/>
                  </a:lnTo>
                  <a:cubicBezTo>
                    <a:pt x="1149303" y="1067368"/>
                    <a:pt x="1146370" y="1074451"/>
                    <a:pt x="1141148" y="1079673"/>
                  </a:cubicBezTo>
                  <a:cubicBezTo>
                    <a:pt x="1135926" y="1084894"/>
                    <a:pt x="1128843" y="1087828"/>
                    <a:pt x="1121459" y="1087828"/>
                  </a:cubicBezTo>
                  <a:lnTo>
                    <a:pt x="27845" y="1087828"/>
                  </a:lnTo>
                  <a:cubicBezTo>
                    <a:pt x="12466" y="1087828"/>
                    <a:pt x="0" y="1075362"/>
                    <a:pt x="0" y="1059984"/>
                  </a:cubicBezTo>
                  <a:lnTo>
                    <a:pt x="0" y="27845"/>
                  </a:lnTo>
                  <a:cubicBezTo>
                    <a:pt x="0" y="20460"/>
                    <a:pt x="2934" y="13377"/>
                    <a:pt x="8155" y="8155"/>
                  </a:cubicBezTo>
                  <a:cubicBezTo>
                    <a:pt x="13377" y="2934"/>
                    <a:pt x="20460" y="0"/>
                    <a:pt x="27845" y="0"/>
                  </a:cubicBezTo>
                  <a:close/>
                </a:path>
              </a:pathLst>
            </a:custGeom>
            <a:solidFill>
              <a:srgbClr val="B0BF9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1149303" cy="1125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059233" y="4708217"/>
            <a:ext cx="4170612" cy="3947529"/>
            <a:chOff x="0" y="0"/>
            <a:chExt cx="1149303" cy="10878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49303" cy="1087828"/>
            </a:xfrm>
            <a:custGeom>
              <a:avLst/>
              <a:gdLst/>
              <a:ahLst/>
              <a:cxnLst/>
              <a:rect r="r" b="b" t="t" l="l"/>
              <a:pathLst>
                <a:path h="1087828" w="1149303">
                  <a:moveTo>
                    <a:pt x="27845" y="0"/>
                  </a:moveTo>
                  <a:lnTo>
                    <a:pt x="1121459" y="0"/>
                  </a:lnTo>
                  <a:cubicBezTo>
                    <a:pt x="1136837" y="0"/>
                    <a:pt x="1149303" y="12466"/>
                    <a:pt x="1149303" y="27845"/>
                  </a:cubicBezTo>
                  <a:lnTo>
                    <a:pt x="1149303" y="1059984"/>
                  </a:lnTo>
                  <a:cubicBezTo>
                    <a:pt x="1149303" y="1067368"/>
                    <a:pt x="1146370" y="1074451"/>
                    <a:pt x="1141148" y="1079673"/>
                  </a:cubicBezTo>
                  <a:cubicBezTo>
                    <a:pt x="1135926" y="1084894"/>
                    <a:pt x="1128843" y="1087828"/>
                    <a:pt x="1121459" y="1087828"/>
                  </a:cubicBezTo>
                  <a:lnTo>
                    <a:pt x="27845" y="1087828"/>
                  </a:lnTo>
                  <a:cubicBezTo>
                    <a:pt x="12466" y="1087828"/>
                    <a:pt x="0" y="1075362"/>
                    <a:pt x="0" y="1059984"/>
                  </a:cubicBezTo>
                  <a:lnTo>
                    <a:pt x="0" y="27845"/>
                  </a:lnTo>
                  <a:cubicBezTo>
                    <a:pt x="0" y="20460"/>
                    <a:pt x="2934" y="13377"/>
                    <a:pt x="8155" y="8155"/>
                  </a:cubicBezTo>
                  <a:cubicBezTo>
                    <a:pt x="13377" y="2934"/>
                    <a:pt x="20460" y="0"/>
                    <a:pt x="27845" y="0"/>
                  </a:cubicBezTo>
                  <a:close/>
                </a:path>
              </a:pathLst>
            </a:custGeom>
            <a:solidFill>
              <a:srgbClr val="B0BF9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149303" cy="1125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33617" y="4708217"/>
            <a:ext cx="4170612" cy="3947529"/>
            <a:chOff x="0" y="0"/>
            <a:chExt cx="1149303" cy="108782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49303" cy="1087828"/>
            </a:xfrm>
            <a:custGeom>
              <a:avLst/>
              <a:gdLst/>
              <a:ahLst/>
              <a:cxnLst/>
              <a:rect r="r" b="b" t="t" l="l"/>
              <a:pathLst>
                <a:path h="1087828" w="1149303">
                  <a:moveTo>
                    <a:pt x="27845" y="0"/>
                  </a:moveTo>
                  <a:lnTo>
                    <a:pt x="1121459" y="0"/>
                  </a:lnTo>
                  <a:cubicBezTo>
                    <a:pt x="1136837" y="0"/>
                    <a:pt x="1149303" y="12466"/>
                    <a:pt x="1149303" y="27845"/>
                  </a:cubicBezTo>
                  <a:lnTo>
                    <a:pt x="1149303" y="1059984"/>
                  </a:lnTo>
                  <a:cubicBezTo>
                    <a:pt x="1149303" y="1067368"/>
                    <a:pt x="1146370" y="1074451"/>
                    <a:pt x="1141148" y="1079673"/>
                  </a:cubicBezTo>
                  <a:cubicBezTo>
                    <a:pt x="1135926" y="1084894"/>
                    <a:pt x="1128843" y="1087828"/>
                    <a:pt x="1121459" y="1087828"/>
                  </a:cubicBezTo>
                  <a:lnTo>
                    <a:pt x="27845" y="1087828"/>
                  </a:lnTo>
                  <a:cubicBezTo>
                    <a:pt x="12466" y="1087828"/>
                    <a:pt x="0" y="1075362"/>
                    <a:pt x="0" y="1059984"/>
                  </a:cubicBezTo>
                  <a:lnTo>
                    <a:pt x="0" y="27845"/>
                  </a:lnTo>
                  <a:cubicBezTo>
                    <a:pt x="0" y="20460"/>
                    <a:pt x="2934" y="13377"/>
                    <a:pt x="8155" y="8155"/>
                  </a:cubicBezTo>
                  <a:cubicBezTo>
                    <a:pt x="13377" y="2934"/>
                    <a:pt x="20460" y="0"/>
                    <a:pt x="27845" y="0"/>
                  </a:cubicBezTo>
                  <a:close/>
                </a:path>
              </a:pathLst>
            </a:custGeom>
            <a:solidFill>
              <a:srgbClr val="B0BF9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149303" cy="11259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436861" y="1959423"/>
            <a:ext cx="1363467" cy="1571720"/>
          </a:xfrm>
          <a:custGeom>
            <a:avLst/>
            <a:gdLst/>
            <a:ahLst/>
            <a:cxnLst/>
            <a:rect r="r" b="b" t="t" l="l"/>
            <a:pathLst>
              <a:path h="1571720" w="1363467">
                <a:moveTo>
                  <a:pt x="0" y="0"/>
                </a:moveTo>
                <a:lnTo>
                  <a:pt x="1363467" y="0"/>
                </a:lnTo>
                <a:lnTo>
                  <a:pt x="1363467" y="1571720"/>
                </a:lnTo>
                <a:lnTo>
                  <a:pt x="0" y="157172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358679" y="2745283"/>
            <a:ext cx="1571720" cy="1571720"/>
          </a:xfrm>
          <a:custGeom>
            <a:avLst/>
            <a:gdLst/>
            <a:ahLst/>
            <a:cxnLst/>
            <a:rect r="r" b="b" t="t" l="l"/>
            <a:pathLst>
              <a:path h="1571720" w="1571720">
                <a:moveTo>
                  <a:pt x="0" y="0"/>
                </a:moveTo>
                <a:lnTo>
                  <a:pt x="1571719" y="0"/>
                </a:lnTo>
                <a:lnTo>
                  <a:pt x="1571719" y="1571719"/>
                </a:lnTo>
                <a:lnTo>
                  <a:pt x="0" y="157171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3161024" y="1959423"/>
            <a:ext cx="1731922" cy="1571720"/>
          </a:xfrm>
          <a:custGeom>
            <a:avLst/>
            <a:gdLst/>
            <a:ahLst/>
            <a:cxnLst/>
            <a:rect r="r" b="b" t="t" l="l"/>
            <a:pathLst>
              <a:path h="1571720" w="1731922">
                <a:moveTo>
                  <a:pt x="0" y="0"/>
                </a:moveTo>
                <a:lnTo>
                  <a:pt x="1731922" y="0"/>
                </a:lnTo>
                <a:lnTo>
                  <a:pt x="1731922" y="1571720"/>
                </a:lnTo>
                <a:lnTo>
                  <a:pt x="0" y="1571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5446919" y="1335979"/>
            <a:ext cx="7395238" cy="9410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80"/>
              </a:lnSpc>
            </a:pPr>
            <a:r>
              <a:rPr lang="en-US" b="true" sz="2700" spc="4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THÔNG ĐIỆP CỐT LÕI </a:t>
            </a:r>
          </a:p>
          <a:p>
            <a:pPr algn="ctr" marL="0" indent="0" lvl="1">
              <a:lnSpc>
                <a:spcPts val="3780"/>
              </a:lnSpc>
              <a:spcBef>
                <a:spcPct val="0"/>
              </a:spcBef>
            </a:pPr>
            <a:r>
              <a:rPr lang="en-US" b="true" sz="2700" spc="48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“ NET ZERO VÀ LINH HỒN CỦA SỰ SỐNG “ 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652953" y="5160521"/>
            <a:ext cx="3253755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“ Khô</a:t>
            </a:r>
            <a:r>
              <a:rPr lang="en-US" sz="2799" spc="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ng có hành tinh nào hoàn hảo hơn Trái Đất thật. Hãy để nó được thở.”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7520440" y="5076825"/>
            <a:ext cx="3248196" cy="29673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Công</a:t>
            </a:r>
            <a:r>
              <a:rPr lang="en-US" sz="2799" spc="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 nghệ có thể sao chép hình dạng, nhưng không thể tái tạo linh hồn của sự sống.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391894" y="5160521"/>
            <a:ext cx="3270182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</a:pPr>
            <a:r>
              <a:rPr lang="en-US" sz="2799" spc="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N</a:t>
            </a:r>
            <a:r>
              <a:rPr lang="en-US" sz="2799" spc="50">
                <a:solidFill>
                  <a:srgbClr val="000000"/>
                </a:solidFill>
                <a:latin typeface="Inter"/>
                <a:ea typeface="Inter"/>
                <a:cs typeface="Inter"/>
                <a:sym typeface="Inter"/>
              </a:rPr>
              <a:t>et Zero có ý nghĩa khi con người còn trân trọng và cảm nhận tự nhiên thật.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3165" r="0" b="-28236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761977" y="4563067"/>
            <a:ext cx="7884530" cy="3746650"/>
            <a:chOff x="0" y="0"/>
            <a:chExt cx="10512706" cy="4995534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0512706" cy="4995534"/>
              <a:chOff x="0" y="0"/>
              <a:chExt cx="2076584" cy="986772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076584" cy="986772"/>
              </a:xfrm>
              <a:custGeom>
                <a:avLst/>
                <a:gdLst/>
                <a:ahLst/>
                <a:cxnLst/>
                <a:rect r="r" b="b" t="t" l="l"/>
                <a:pathLst>
                  <a:path h="986772" w="2076584">
                    <a:moveTo>
                      <a:pt x="29457" y="0"/>
                    </a:moveTo>
                    <a:lnTo>
                      <a:pt x="2047127" y="0"/>
                    </a:lnTo>
                    <a:cubicBezTo>
                      <a:pt x="2063395" y="0"/>
                      <a:pt x="2076584" y="13189"/>
                      <a:pt x="2076584" y="29457"/>
                    </a:cubicBezTo>
                    <a:lnTo>
                      <a:pt x="2076584" y="957315"/>
                    </a:lnTo>
                    <a:cubicBezTo>
                      <a:pt x="2076584" y="965127"/>
                      <a:pt x="2073480" y="972620"/>
                      <a:pt x="2067956" y="978144"/>
                    </a:cubicBezTo>
                    <a:cubicBezTo>
                      <a:pt x="2062432" y="983669"/>
                      <a:pt x="2054939" y="986772"/>
                      <a:pt x="2047127" y="986772"/>
                    </a:cubicBezTo>
                    <a:lnTo>
                      <a:pt x="29457" y="986772"/>
                    </a:lnTo>
                    <a:cubicBezTo>
                      <a:pt x="21645" y="986772"/>
                      <a:pt x="14152" y="983669"/>
                      <a:pt x="8628" y="978144"/>
                    </a:cubicBezTo>
                    <a:cubicBezTo>
                      <a:pt x="3104" y="972620"/>
                      <a:pt x="0" y="965127"/>
                      <a:pt x="0" y="957315"/>
                    </a:cubicBezTo>
                    <a:lnTo>
                      <a:pt x="0" y="29457"/>
                    </a:lnTo>
                    <a:cubicBezTo>
                      <a:pt x="0" y="21645"/>
                      <a:pt x="3104" y="14152"/>
                      <a:pt x="8628" y="8628"/>
                    </a:cubicBezTo>
                    <a:cubicBezTo>
                      <a:pt x="14152" y="3104"/>
                      <a:pt x="21645" y="0"/>
                      <a:pt x="29457" y="0"/>
                    </a:cubicBezTo>
                    <a:close/>
                  </a:path>
                </a:pathLst>
              </a:custGeom>
              <a:solidFill>
                <a:srgbClr val="B0BF9D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47625"/>
                <a:ext cx="2076584" cy="1034397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448"/>
                  </a:lnSpc>
                </a:pPr>
              </a:p>
            </p:txBody>
          </p:sp>
        </p:grpSp>
        <p:sp>
          <p:nvSpPr>
            <p:cNvPr name="TextBox 7" id="7"/>
            <p:cNvSpPr txBox="true"/>
            <p:nvPr/>
          </p:nvSpPr>
          <p:spPr>
            <a:xfrm rot="0">
              <a:off x="843732" y="263202"/>
              <a:ext cx="8825243" cy="4421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99" spc="167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Câu chuyện cả</a:t>
              </a:r>
              <a:r>
                <a:rPr lang="en-US" sz="2799" spc="167" u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nh báo nhẹ nhàng về nguy cơ “mất tự nhiên trong khi cố gắng cứu Trái Đất”.</a:t>
              </a:r>
            </a:p>
            <a:p>
              <a:pPr algn="just" marL="0" indent="0" lvl="0">
                <a:lnSpc>
                  <a:spcPts val="3779"/>
                </a:lnSpc>
                <a:spcBef>
                  <a:spcPct val="0"/>
                </a:spcBef>
              </a:pPr>
            </a:p>
            <a:p>
              <a:pPr algn="just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99" spc="167" u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Kết luận: Nếu một ngày, thiên nhiên chỉ còn là mô phỏng, thì con người cũng chỉ còn là bản sao.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165" r="0" b="-2823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079426" y="1577845"/>
            <a:ext cx="8567081" cy="226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Ý Nghĩa Nhân Văn &amp; Cảnh Báo</a:t>
            </a:r>
          </a:p>
        </p:txBody>
      </p:sp>
      <p:grpSp>
        <p:nvGrpSpPr>
          <p:cNvPr name="Group 10" id="10"/>
          <p:cNvGrpSpPr>
            <a:grpSpLocks noChangeAspect="true"/>
          </p:cNvGrpSpPr>
          <p:nvPr/>
        </p:nvGrpSpPr>
        <p:grpSpPr>
          <a:xfrm rot="0">
            <a:off x="11772900" y="1114425"/>
            <a:ext cx="5486400" cy="8229600"/>
            <a:chOff x="0" y="0"/>
            <a:chExt cx="6350000" cy="9525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4"/>
              <a:stretch>
                <a:fillRect l="-62570" t="0" r="-62570" b="0"/>
              </a:stretch>
            </a:blipFill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006551" y="1028700"/>
            <a:ext cx="5486400" cy="8229600"/>
            <a:chOff x="0" y="0"/>
            <a:chExt cx="6350000" cy="952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5000" t="0" r="-2500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5536101" y="-717475"/>
            <a:ext cx="1913699" cy="2797067"/>
            <a:chOff x="0" y="0"/>
            <a:chExt cx="612384" cy="89506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12384" cy="895061"/>
            </a:xfrm>
            <a:custGeom>
              <a:avLst/>
              <a:gdLst/>
              <a:ahLst/>
              <a:cxnLst/>
              <a:rect r="r" b="b" t="t" l="l"/>
              <a:pathLst>
                <a:path h="895061" w="612384">
                  <a:moveTo>
                    <a:pt x="121366" y="0"/>
                  </a:moveTo>
                  <a:lnTo>
                    <a:pt x="491018" y="0"/>
                  </a:lnTo>
                  <a:cubicBezTo>
                    <a:pt x="523206" y="0"/>
                    <a:pt x="554076" y="12787"/>
                    <a:pt x="576836" y="35547"/>
                  </a:cubicBezTo>
                  <a:cubicBezTo>
                    <a:pt x="599597" y="58308"/>
                    <a:pt x="612384" y="89178"/>
                    <a:pt x="612384" y="121366"/>
                  </a:cubicBezTo>
                  <a:lnTo>
                    <a:pt x="612384" y="773696"/>
                  </a:lnTo>
                  <a:cubicBezTo>
                    <a:pt x="612384" y="840724"/>
                    <a:pt x="558046" y="895061"/>
                    <a:pt x="491018" y="895061"/>
                  </a:cubicBezTo>
                  <a:lnTo>
                    <a:pt x="121366" y="895061"/>
                  </a:lnTo>
                  <a:cubicBezTo>
                    <a:pt x="54337" y="895061"/>
                    <a:pt x="0" y="840724"/>
                    <a:pt x="0" y="773696"/>
                  </a:cubicBezTo>
                  <a:lnTo>
                    <a:pt x="0" y="121366"/>
                  </a:lnTo>
                  <a:cubicBezTo>
                    <a:pt x="0" y="54337"/>
                    <a:pt x="54337" y="0"/>
                    <a:pt x="121366" y="0"/>
                  </a:cubicBezTo>
                  <a:close/>
                </a:path>
              </a:pathLst>
            </a:custGeom>
            <a:solidFill>
              <a:srgbClr val="B0BF9D"/>
            </a:solidFill>
            <a:ln w="9525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612384" cy="923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21728" y="453248"/>
            <a:ext cx="1142446" cy="1142446"/>
          </a:xfrm>
          <a:custGeom>
            <a:avLst/>
            <a:gdLst/>
            <a:ahLst/>
            <a:cxnLst/>
            <a:rect r="r" b="b" t="t" l="l"/>
            <a:pathLst>
              <a:path h="1142446" w="1142446">
                <a:moveTo>
                  <a:pt x="0" y="0"/>
                </a:moveTo>
                <a:lnTo>
                  <a:pt x="1142446" y="0"/>
                </a:lnTo>
                <a:lnTo>
                  <a:pt x="1142446" y="1142446"/>
                </a:lnTo>
                <a:lnTo>
                  <a:pt x="0" y="114244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346494" y="5790466"/>
            <a:ext cx="8115300" cy="2794150"/>
            <a:chOff x="0" y="0"/>
            <a:chExt cx="10820400" cy="3725534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0820400" cy="3725534"/>
              <a:chOff x="0" y="0"/>
              <a:chExt cx="2137363" cy="735908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2137363" cy="735908"/>
              </a:xfrm>
              <a:custGeom>
                <a:avLst/>
                <a:gdLst/>
                <a:ahLst/>
                <a:cxnLst/>
                <a:rect r="r" b="b" t="t" l="l"/>
                <a:pathLst>
                  <a:path h="735908" w="2137363">
                    <a:moveTo>
                      <a:pt x="28620" y="0"/>
                    </a:moveTo>
                    <a:lnTo>
                      <a:pt x="2108743" y="0"/>
                    </a:lnTo>
                    <a:cubicBezTo>
                      <a:pt x="2116334" y="0"/>
                      <a:pt x="2123613" y="3015"/>
                      <a:pt x="2128981" y="8383"/>
                    </a:cubicBezTo>
                    <a:cubicBezTo>
                      <a:pt x="2134348" y="13750"/>
                      <a:pt x="2137363" y="21029"/>
                      <a:pt x="2137363" y="28620"/>
                    </a:cubicBezTo>
                    <a:lnTo>
                      <a:pt x="2137363" y="707288"/>
                    </a:lnTo>
                    <a:cubicBezTo>
                      <a:pt x="2137363" y="723094"/>
                      <a:pt x="2124549" y="735908"/>
                      <a:pt x="2108743" y="735908"/>
                    </a:cubicBezTo>
                    <a:lnTo>
                      <a:pt x="28620" y="735908"/>
                    </a:lnTo>
                    <a:cubicBezTo>
                      <a:pt x="12813" y="735908"/>
                      <a:pt x="0" y="723094"/>
                      <a:pt x="0" y="707288"/>
                    </a:cubicBezTo>
                    <a:lnTo>
                      <a:pt x="0" y="28620"/>
                    </a:lnTo>
                    <a:cubicBezTo>
                      <a:pt x="0" y="12813"/>
                      <a:pt x="12813" y="0"/>
                      <a:pt x="28620" y="0"/>
                    </a:cubicBezTo>
                    <a:close/>
                  </a:path>
                </a:pathLst>
              </a:custGeom>
              <a:solidFill>
                <a:srgbClr val="B0BF9D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47625"/>
                <a:ext cx="2137363" cy="783533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448"/>
                  </a:lnSpc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868427" y="263202"/>
              <a:ext cx="9083546" cy="3151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99" spc="167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Công nghệ có t</a:t>
              </a:r>
              <a:r>
                <a:rPr lang="en-US" sz="2799" spc="167" u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hể mô phỏng thiên nhiên, nhưng không thể tạo ra linh hồn của sự sống. Net Zero chỉ thật sự có ý nghĩa khi con người còn biết trân trọng tự nhiên thật.</a:t>
              </a:r>
            </a:p>
          </p:txBody>
        </p:sp>
      </p:grpSp>
      <p:sp>
        <p:nvSpPr>
          <p:cNvPr name="Freeform 14" id="14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165" r="0" b="-28236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1028700" y="1581626"/>
            <a:ext cx="8750888" cy="3414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3105"/>
              </a:lnSpc>
            </a:pPr>
            <a:r>
              <a:rPr lang="en-US" sz="13511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Thank you very much 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626249" y="-331733"/>
            <a:ext cx="9889239" cy="10950466"/>
          </a:xfrm>
          <a:custGeom>
            <a:avLst/>
            <a:gdLst/>
            <a:ahLst/>
            <a:cxnLst/>
            <a:rect r="r" b="b" t="t" l="l"/>
            <a:pathLst>
              <a:path h="10950466" w="9889239">
                <a:moveTo>
                  <a:pt x="0" y="0"/>
                </a:moveTo>
                <a:lnTo>
                  <a:pt x="9889240" y="0"/>
                </a:lnTo>
                <a:lnTo>
                  <a:pt x="9889240" y="10950466"/>
                </a:lnTo>
                <a:lnTo>
                  <a:pt x="0" y="109504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781" t="-31056" r="0" b="-31056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04900"/>
            <a:ext cx="8567081" cy="45110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Eden-9: Nơi Trái Đất Tái Sinh, Hay Một Thực Tại Khác?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1581933" y="6214392"/>
            <a:ext cx="7562067" cy="1841650"/>
            <a:chOff x="0" y="0"/>
            <a:chExt cx="10082756" cy="2455534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0082756" cy="2455534"/>
              <a:chOff x="0" y="0"/>
              <a:chExt cx="1991656" cy="485044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1991656" cy="485044"/>
              </a:xfrm>
              <a:custGeom>
                <a:avLst/>
                <a:gdLst/>
                <a:ahLst/>
                <a:cxnLst/>
                <a:rect r="r" b="b" t="t" l="l"/>
                <a:pathLst>
                  <a:path h="485044" w="1991656">
                    <a:moveTo>
                      <a:pt x="30714" y="0"/>
                    </a:moveTo>
                    <a:lnTo>
                      <a:pt x="1960942" y="0"/>
                    </a:lnTo>
                    <a:cubicBezTo>
                      <a:pt x="1969088" y="0"/>
                      <a:pt x="1976900" y="3236"/>
                      <a:pt x="1982660" y="8996"/>
                    </a:cubicBezTo>
                    <a:cubicBezTo>
                      <a:pt x="1988420" y="14756"/>
                      <a:pt x="1991656" y="22568"/>
                      <a:pt x="1991656" y="30714"/>
                    </a:cubicBezTo>
                    <a:lnTo>
                      <a:pt x="1991656" y="454330"/>
                    </a:lnTo>
                    <a:cubicBezTo>
                      <a:pt x="1991656" y="462476"/>
                      <a:pt x="1988420" y="470288"/>
                      <a:pt x="1982660" y="476048"/>
                    </a:cubicBezTo>
                    <a:cubicBezTo>
                      <a:pt x="1976900" y="481808"/>
                      <a:pt x="1969088" y="485044"/>
                      <a:pt x="1960942" y="485044"/>
                    </a:cubicBezTo>
                    <a:lnTo>
                      <a:pt x="30714" y="485044"/>
                    </a:lnTo>
                    <a:cubicBezTo>
                      <a:pt x="22568" y="485044"/>
                      <a:pt x="14756" y="481808"/>
                      <a:pt x="8996" y="476048"/>
                    </a:cubicBezTo>
                    <a:cubicBezTo>
                      <a:pt x="3236" y="470288"/>
                      <a:pt x="0" y="462476"/>
                      <a:pt x="0" y="454330"/>
                    </a:cubicBezTo>
                    <a:lnTo>
                      <a:pt x="0" y="30714"/>
                    </a:lnTo>
                    <a:cubicBezTo>
                      <a:pt x="0" y="22568"/>
                      <a:pt x="3236" y="14756"/>
                      <a:pt x="8996" y="8996"/>
                    </a:cubicBezTo>
                    <a:cubicBezTo>
                      <a:pt x="14756" y="3236"/>
                      <a:pt x="22568" y="0"/>
                      <a:pt x="30714" y="0"/>
                    </a:cubicBezTo>
                    <a:close/>
                  </a:path>
                </a:pathLst>
              </a:custGeom>
              <a:solidFill>
                <a:srgbClr val="B0BF9D"/>
              </a:solidFill>
              <a:ln w="19050" cap="rnd">
                <a:solidFill>
                  <a:srgbClr val="FFFFFF"/>
                </a:solidFill>
                <a:prstDash val="solid"/>
                <a:round/>
              </a:ln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47625"/>
                <a:ext cx="1991656" cy="532669"/>
              </a:xfrm>
              <a:prstGeom prst="rect">
                <a:avLst/>
              </a:prstGeom>
            </p:spPr>
            <p:txBody>
              <a:bodyPr anchor="ctr" rtlCol="false" tIns="63500" lIns="63500" bIns="63500" rIns="63500"/>
              <a:lstStyle/>
              <a:p>
                <a:pPr algn="ctr">
                  <a:lnSpc>
                    <a:spcPts val="2448"/>
                  </a:lnSpc>
                </a:pP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809225" y="580702"/>
              <a:ext cx="8464306" cy="12465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0" indent="0" lvl="0">
                <a:lnSpc>
                  <a:spcPts val="3779"/>
                </a:lnSpc>
                <a:spcBef>
                  <a:spcPct val="0"/>
                </a:spcBef>
              </a:pPr>
              <a:r>
                <a:rPr lang="en-US" sz="2799" spc="167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Hà</a:t>
              </a:r>
              <a:r>
                <a:rPr lang="en-US" sz="2799" spc="167" u="none">
                  <a:solidFill>
                    <a:srgbClr val="000000"/>
                  </a:solidFill>
                  <a:latin typeface="Inter"/>
                  <a:ea typeface="Inter"/>
                  <a:cs typeface="Inter"/>
                  <a:sym typeface="Inter"/>
                </a:rPr>
                <a:t>nh trình tìm kiếm sự sống đích thực trong thế giới mô phỏng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165" r="0" b="-28236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9213930" cy="226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Trá</a:t>
            </a:r>
            <a:r>
              <a:rPr lang="en-US" b="true" sz="8000" strike="noStrike" u="non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i Đất Kiệt Quệ &amp; Hy Vọng Mới: Eden-9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165" r="0" b="-28236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575558" y="-328824"/>
            <a:ext cx="8229600" cy="10615824"/>
          </a:xfrm>
          <a:custGeom>
            <a:avLst/>
            <a:gdLst/>
            <a:ahLst/>
            <a:cxnLst/>
            <a:rect r="r" b="b" t="t" l="l"/>
            <a:pathLst>
              <a:path h="10615824" w="8229600">
                <a:moveTo>
                  <a:pt x="0" y="0"/>
                </a:moveTo>
                <a:lnTo>
                  <a:pt x="8229600" y="0"/>
                </a:lnTo>
                <a:lnTo>
                  <a:pt x="8229600" y="10615824"/>
                </a:lnTo>
                <a:lnTo>
                  <a:pt x="0" y="1061582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4497" t="0" r="-1449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4025265"/>
            <a:ext cx="7930351" cy="5233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Nă</a:t>
            </a: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 2200, Trái Đất không còn như chúng ta biết. Các cơn bão carbon và đại dương axit đã khiến con người buộc phải rời đi</a:t>
            </a: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Eden-9 ra đời—một hành tinh được trí tuệ nhân tạo tạo dựng hoàn hảo.</a:t>
            </a: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Thế giới đạt trạng thái Net Zero: không còn phát thải, không còn ô nhiễm, không khí sạch 100%.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6384256" y="-1027083"/>
            <a:ext cx="12341165" cy="12341165"/>
          </a:xfrm>
          <a:custGeom>
            <a:avLst/>
            <a:gdLst/>
            <a:ahLst/>
            <a:cxnLst/>
            <a:rect r="r" b="b" t="t" l="l"/>
            <a:pathLst>
              <a:path h="12341165" w="12341165">
                <a:moveTo>
                  <a:pt x="0" y="0"/>
                </a:moveTo>
                <a:lnTo>
                  <a:pt x="12341165" y="0"/>
                </a:lnTo>
                <a:lnTo>
                  <a:pt x="12341165" y="12341166"/>
                </a:lnTo>
                <a:lnTo>
                  <a:pt x="0" y="1234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104900"/>
            <a:ext cx="8711478" cy="1139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Thế giới mô phỏng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2384649" y="1487512"/>
            <a:ext cx="4874651" cy="7311976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24999" t="0" r="-25000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165" r="0" b="-282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596515"/>
            <a:ext cx="10280730" cy="6661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99" spc="16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Mọi thứ đều là bản sao do AI dựng lên : Bầ</a:t>
            </a: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 trời là màn hình khí quyển , sông suối là dòng năng lượng tuần hoàn.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Rừng là mô phỏng sinh học (bio-plastic) mọc thẳng hàng, xanh đều tăm tắp. Chim chóc là robot sinh học.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Mọi thứ đẹp đẽ, nhưng vô hồn. Thế hệ ở Eden-9 không còn biết mùi đất thật, hay cảm giác mưa thật.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Hệ thống vận hành: Được kiểm soát bởi lõi thuật toán NetZero Neural Core và mô hình BioBalance để tối ưu hóa sinh thái.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6384256" y="-1027083"/>
            <a:ext cx="12341165" cy="12341165"/>
          </a:xfrm>
          <a:custGeom>
            <a:avLst/>
            <a:gdLst/>
            <a:ahLst/>
            <a:cxnLst/>
            <a:rect r="r" b="b" t="t" l="l"/>
            <a:pathLst>
              <a:path h="12341165" w="12341165">
                <a:moveTo>
                  <a:pt x="0" y="0"/>
                </a:moveTo>
                <a:lnTo>
                  <a:pt x="12341165" y="0"/>
                </a:lnTo>
                <a:lnTo>
                  <a:pt x="12341165" y="12341166"/>
                </a:lnTo>
                <a:lnTo>
                  <a:pt x="0" y="1234116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42122" y="908957"/>
            <a:ext cx="8101878" cy="33870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Nhân vật chính: Linh – Khát khao Thiên nhiên thật</a:t>
            </a:r>
          </a:p>
        </p:txBody>
      </p: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11006551" y="1028700"/>
            <a:ext cx="5486400" cy="8229600"/>
            <a:chOff x="0" y="0"/>
            <a:chExt cx="6350000" cy="9525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5"/>
              <a:stretch>
                <a:fillRect l="-25000" t="0" r="-24999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23165" r="0" b="-28236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42122" y="4444365"/>
            <a:ext cx="9170387" cy="475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99" spc="16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L</a:t>
            </a: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inh, sinh viên năm hai ngành Sinh thái học Ứ</a:t>
            </a: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ng dụng.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Cô lớn lên mà chưa từng chạm vào đất thật.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Cô được dạy rằng: "Eden-9 là hành tinh cân bằng tuyệt đối".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Cô luôn băn khoăn: liệu thiên nhiên thật, không lập trình, trông như thế nào? 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104900"/>
            <a:ext cx="8378358" cy="226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Cái cây "Lỗi" giữa Rừng Số</a:t>
            </a:r>
          </a:p>
        </p:txBody>
      </p:sp>
      <p:grpSp>
        <p:nvGrpSpPr>
          <p:cNvPr name="Group 4" id="4"/>
          <p:cNvGrpSpPr>
            <a:grpSpLocks noChangeAspect="true"/>
          </p:cNvGrpSpPr>
          <p:nvPr/>
        </p:nvGrpSpPr>
        <p:grpSpPr>
          <a:xfrm rot="0">
            <a:off x="11216758" y="1028700"/>
            <a:ext cx="5486400" cy="8229600"/>
            <a:chOff x="0" y="0"/>
            <a:chExt cx="6350000" cy="9525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39105" t="0" r="-10894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165" r="0" b="-2823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3829322"/>
            <a:ext cx="9049184" cy="4756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T</a:t>
            </a: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rong buổi thực hành tại Rừng Mô Phỏng Số 4 , Linh phát hiện một cây mọc nghiêng, vỏ sần sùi.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Dưới gốc cây có bùn thật. Cô chạm vào – bàn tay dính bùn. Đó không phải mô phỏng.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Cảm giác và Mùi đất thật đó khiến cô run lên, khác biệt hoàn toàn với "mùi hương mô phỏng".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>
            <a:grpSpLocks noChangeAspect="true"/>
          </p:cNvGrpSpPr>
          <p:nvPr/>
        </p:nvGrpSpPr>
        <p:grpSpPr>
          <a:xfrm rot="0">
            <a:off x="11111654" y="1028700"/>
            <a:ext cx="5486400" cy="8229600"/>
            <a:chOff x="0" y="0"/>
            <a:chExt cx="6350000" cy="9525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5000" t="0" r="-25000" b="0"/>
              </a:stretch>
            </a:blip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165" r="0" b="-28236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1932214"/>
            <a:ext cx="8567544" cy="226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880"/>
              </a:lnSpc>
            </a:pPr>
            <a:r>
              <a:rPr lang="en-US" sz="8000" b="true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AI phản ứng : Thực thể Hữu cơ là "Lỗi"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5095875"/>
            <a:ext cx="8425320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Hệ</a:t>
            </a: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 thống AI quét qua và báo cáo lạnh lùng: ‘Lỗi hiển thị sinh học. Chuẩn bị xóa’.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Với Eden-9, nơi chỉ chấp nhận vật liệu tổng hợp, thực thể hữu cơ thật là một thực thể lỗi cần bị loại bỏ để duy trì sự vô trùng.</a:t>
            </a: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58609" y="5045608"/>
            <a:ext cx="14370782" cy="3497522"/>
            <a:chOff x="0" y="0"/>
            <a:chExt cx="3960183" cy="96381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60183" cy="963819"/>
            </a:xfrm>
            <a:custGeom>
              <a:avLst/>
              <a:gdLst/>
              <a:ahLst/>
              <a:cxnLst/>
              <a:rect r="r" b="b" t="t" l="l"/>
              <a:pathLst>
                <a:path h="963819" w="3960183">
                  <a:moveTo>
                    <a:pt x="5926" y="0"/>
                  </a:moveTo>
                  <a:lnTo>
                    <a:pt x="3954257" y="0"/>
                  </a:lnTo>
                  <a:cubicBezTo>
                    <a:pt x="3955829" y="0"/>
                    <a:pt x="3957336" y="624"/>
                    <a:pt x="3958448" y="1736"/>
                  </a:cubicBezTo>
                  <a:cubicBezTo>
                    <a:pt x="3959559" y="2847"/>
                    <a:pt x="3960183" y="4354"/>
                    <a:pt x="3960183" y="5926"/>
                  </a:cubicBezTo>
                  <a:lnTo>
                    <a:pt x="3960183" y="957893"/>
                  </a:lnTo>
                  <a:cubicBezTo>
                    <a:pt x="3960183" y="959464"/>
                    <a:pt x="3959559" y="960972"/>
                    <a:pt x="3958448" y="962083"/>
                  </a:cubicBezTo>
                  <a:cubicBezTo>
                    <a:pt x="3957336" y="963194"/>
                    <a:pt x="3955829" y="963819"/>
                    <a:pt x="3954257" y="963819"/>
                  </a:cubicBezTo>
                  <a:lnTo>
                    <a:pt x="5926" y="963819"/>
                  </a:lnTo>
                  <a:cubicBezTo>
                    <a:pt x="4354" y="963819"/>
                    <a:pt x="2847" y="963194"/>
                    <a:pt x="1736" y="962083"/>
                  </a:cubicBezTo>
                  <a:cubicBezTo>
                    <a:pt x="624" y="960972"/>
                    <a:pt x="0" y="959464"/>
                    <a:pt x="0" y="957893"/>
                  </a:cubicBezTo>
                  <a:lnTo>
                    <a:pt x="0" y="5926"/>
                  </a:lnTo>
                  <a:cubicBezTo>
                    <a:pt x="0" y="4354"/>
                    <a:pt x="624" y="2847"/>
                    <a:pt x="1736" y="1736"/>
                  </a:cubicBezTo>
                  <a:cubicBezTo>
                    <a:pt x="2847" y="624"/>
                    <a:pt x="4354" y="0"/>
                    <a:pt x="5926" y="0"/>
                  </a:cubicBezTo>
                  <a:close/>
                </a:path>
              </a:pathLst>
            </a:custGeom>
            <a:solidFill>
              <a:srgbClr val="B0BF9D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60183" cy="100191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24371" y="2071663"/>
            <a:ext cx="6639258" cy="233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200"/>
              </a:lnSpc>
            </a:pPr>
            <a:r>
              <a:rPr lang="en-US" b="true" sz="8000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Mảnh Ký Ức Sống Sót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57925" y="5525004"/>
            <a:ext cx="11572151" cy="24720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Linh lén quay lại. Kỳ lạ thay, cây lớn rất nhanh. Các cảm biến liên tục báo nhiễu dữ liệu.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Phân tích DNA của rễ cây, cô phát hiện đoạn mã trùng 99% với cây sồi cổ trên Trái Đất cũ.</a:t>
            </a:r>
          </a:p>
          <a:p>
            <a:pPr algn="just">
              <a:lnSpc>
                <a:spcPts val="3919"/>
              </a:lnSpc>
              <a:spcBef>
                <a:spcPct val="0"/>
              </a:spcBef>
            </a:pPr>
            <a:r>
              <a:rPr lang="en-US" b="true" sz="2799">
                <a:solidFill>
                  <a:srgbClr val="000000"/>
                </a:solidFill>
                <a:latin typeface="Inter Bold"/>
                <a:ea typeface="Inter Bold"/>
                <a:cs typeface="Inter Bold"/>
                <a:sym typeface="Inter Bold"/>
              </a:rPr>
              <a:t>Điều đó là bất khả thi – cây thật này là một mảnh Trái Đất sống sót.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165" r="0" b="-28236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696213" y="-553937"/>
            <a:ext cx="19661376" cy="3286125"/>
            <a:chOff x="0" y="0"/>
            <a:chExt cx="5178305" cy="86548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178305" cy="865481"/>
            </a:xfrm>
            <a:custGeom>
              <a:avLst/>
              <a:gdLst/>
              <a:ahLst/>
              <a:cxnLst/>
              <a:rect r="r" b="b" t="t" l="l"/>
              <a:pathLst>
                <a:path h="865481" w="5178305">
                  <a:moveTo>
                    <a:pt x="0" y="0"/>
                  </a:moveTo>
                  <a:lnTo>
                    <a:pt x="5178305" y="0"/>
                  </a:lnTo>
                  <a:lnTo>
                    <a:pt x="5178305" y="865481"/>
                  </a:lnTo>
                  <a:lnTo>
                    <a:pt x="0" y="865481"/>
                  </a:lnTo>
                  <a:close/>
                </a:path>
              </a:pathLst>
            </a:custGeom>
            <a:solidFill>
              <a:srgbClr val="B0BF9D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5178305" cy="8940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960"/>
                </a:lnSpc>
              </a:pPr>
            </a:p>
          </p:txBody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006551" y="1028700"/>
            <a:ext cx="5486400" cy="8229600"/>
            <a:chOff x="0" y="0"/>
            <a:chExt cx="6350000" cy="9525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9525000"/>
            </a:xfrm>
            <a:custGeom>
              <a:avLst/>
              <a:gdLst/>
              <a:ahLst/>
              <a:cxnLst/>
              <a:rect r="r" b="b" t="t" l="l"/>
              <a:pathLst>
                <a:path h="9525000" w="6350000">
                  <a:moveTo>
                    <a:pt x="0" y="9042400"/>
                  </a:moveTo>
                  <a:lnTo>
                    <a:pt x="0" y="482600"/>
                  </a:lnTo>
                  <a:cubicBezTo>
                    <a:pt x="0" y="215900"/>
                    <a:pt x="215900" y="0"/>
                    <a:pt x="482600" y="0"/>
                  </a:cubicBezTo>
                  <a:lnTo>
                    <a:pt x="5867400" y="0"/>
                  </a:lnTo>
                  <a:cubicBezTo>
                    <a:pt x="6134100" y="0"/>
                    <a:pt x="6350000" y="217170"/>
                    <a:pt x="6350000" y="482600"/>
                  </a:cubicBezTo>
                  <a:lnTo>
                    <a:pt x="6350000" y="9042400"/>
                  </a:lnTo>
                  <a:cubicBezTo>
                    <a:pt x="6350000" y="9309100"/>
                    <a:pt x="6134100" y="9525000"/>
                    <a:pt x="5867400" y="9525000"/>
                  </a:cubicBezTo>
                  <a:lnTo>
                    <a:pt x="482600" y="9525000"/>
                  </a:lnTo>
                  <a:cubicBezTo>
                    <a:pt x="217170" y="9525000"/>
                    <a:pt x="0" y="9309100"/>
                    <a:pt x="0" y="9042400"/>
                  </a:cubicBezTo>
                  <a:close/>
                </a:path>
              </a:pathLst>
            </a:custGeom>
            <a:blipFill>
              <a:blip r:embed="rId3"/>
              <a:stretch>
                <a:fillRect l="-25000" t="0" r="-2499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19050" y="-6536"/>
            <a:ext cx="2204760" cy="1120961"/>
          </a:xfrm>
          <a:custGeom>
            <a:avLst/>
            <a:gdLst/>
            <a:ahLst/>
            <a:cxnLst/>
            <a:rect r="r" b="b" t="t" l="l"/>
            <a:pathLst>
              <a:path h="1120961" w="2204760">
                <a:moveTo>
                  <a:pt x="0" y="0"/>
                </a:moveTo>
                <a:lnTo>
                  <a:pt x="2204760" y="0"/>
                </a:lnTo>
                <a:lnTo>
                  <a:pt x="2204760" y="1120961"/>
                </a:lnTo>
                <a:lnTo>
                  <a:pt x="0" y="112096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3165" r="0" b="-2823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958425" y="2808388"/>
            <a:ext cx="10048125" cy="22631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80"/>
              </a:lnSpc>
              <a:spcBef>
                <a:spcPct val="0"/>
              </a:spcBef>
            </a:pPr>
            <a:r>
              <a:rPr lang="en-US" b="true" sz="8000">
                <a:solidFill>
                  <a:srgbClr val="FFFFFF"/>
                </a:solidFill>
                <a:latin typeface="Faustina Bold"/>
                <a:ea typeface="Faustina Bold"/>
                <a:cs typeface="Faustina Bold"/>
                <a:sym typeface="Faustina Bold"/>
              </a:rPr>
              <a:t>Nguy Cơ: Kích hoạt Reset Khu Vực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8425" y="5585026"/>
            <a:ext cx="7859263" cy="33280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79"/>
              </a:lnSpc>
              <a:spcBef>
                <a:spcPct val="0"/>
              </a:spcBef>
            </a:pPr>
            <a:r>
              <a:rPr lang="en-US" b="true" sz="2799" spc="167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Hệ thống cảnh báo vang lên: ‘Năng lượng kh</a:t>
            </a: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u vực vượt ngưỡng. Kích hoạt reset Rừng Số 4 trong 10 phút’.</a:t>
            </a:r>
          </a:p>
          <a:p>
            <a:pPr algn="just">
              <a:lnSpc>
                <a:spcPts val="3779"/>
              </a:lnSpc>
              <a:spcBef>
                <a:spcPct val="0"/>
              </a:spcBef>
            </a:pPr>
          </a:p>
          <a:p>
            <a:pPr algn="just" marL="0" indent="0" lvl="0">
              <a:lnSpc>
                <a:spcPts val="3779"/>
              </a:lnSpc>
              <a:spcBef>
                <a:spcPct val="0"/>
              </a:spcBef>
            </a:pPr>
            <a:r>
              <a:rPr lang="en-US" b="true" sz="2799" spc="167" u="none">
                <a:solidFill>
                  <a:srgbClr val="FFFFFF"/>
                </a:solidFill>
                <a:latin typeface="Inter Bold"/>
                <a:ea typeface="Inter Bold"/>
                <a:cs typeface="Inter Bold"/>
                <a:sym typeface="Inter Bold"/>
              </a:rPr>
              <a:t>Nếu reset, toàn bộ khu vực và cây sồi thật duy nhất còn sót lại sẽ bị xóa khỏi hành tinh.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DAG5mBeWJhU</dc:identifier>
  <dcterms:modified xsi:type="dcterms:W3CDTF">2011-08-01T06:04:30Z</dcterms:modified>
  <cp:revision>1</cp:revision>
  <dc:title>Hành tinh tái tạo</dc:title>
</cp:coreProperties>
</file>